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27" r:id="rId3"/>
    <p:sldId id="257" r:id="rId4"/>
    <p:sldId id="328" r:id="rId5"/>
    <p:sldId id="313" r:id="rId6"/>
    <p:sldId id="317" r:id="rId7"/>
    <p:sldId id="268" r:id="rId8"/>
    <p:sldId id="267" r:id="rId9"/>
    <p:sldId id="266" r:id="rId10"/>
    <p:sldId id="269" r:id="rId11"/>
    <p:sldId id="271" r:id="rId12"/>
    <p:sldId id="260" r:id="rId13"/>
    <p:sldId id="318" r:id="rId14"/>
    <p:sldId id="300" r:id="rId15"/>
    <p:sldId id="309" r:id="rId16"/>
    <p:sldId id="312" r:id="rId17"/>
    <p:sldId id="308" r:id="rId18"/>
    <p:sldId id="319" r:id="rId19"/>
    <p:sldId id="303" r:id="rId20"/>
    <p:sldId id="302" r:id="rId21"/>
    <p:sldId id="301" r:id="rId22"/>
    <p:sldId id="314" r:id="rId23"/>
    <p:sldId id="294" r:id="rId24"/>
    <p:sldId id="292" r:id="rId25"/>
    <p:sldId id="293" r:id="rId26"/>
    <p:sldId id="329" r:id="rId27"/>
    <p:sldId id="323" r:id="rId28"/>
    <p:sldId id="324" r:id="rId29"/>
    <p:sldId id="325" r:id="rId30"/>
    <p:sldId id="326" r:id="rId31"/>
    <p:sldId id="316" r:id="rId32"/>
    <p:sldId id="320" r:id="rId33"/>
    <p:sldId id="295" r:id="rId34"/>
    <p:sldId id="283" r:id="rId35"/>
    <p:sldId id="275" r:id="rId36"/>
    <p:sldId id="321" r:id="rId37"/>
    <p:sldId id="287" r:id="rId38"/>
    <p:sldId id="285" r:id="rId39"/>
    <p:sldId id="278" r:id="rId40"/>
    <p:sldId id="279" r:id="rId41"/>
    <p:sldId id="280" r:id="rId42"/>
    <p:sldId id="281" r:id="rId43"/>
    <p:sldId id="315" r:id="rId44"/>
    <p:sldId id="299" r:id="rId45"/>
    <p:sldId id="322" r:id="rId46"/>
    <p:sldId id="276" r:id="rId47"/>
    <p:sldId id="277" r:id="rId48"/>
    <p:sldId id="297" r:id="rId49"/>
    <p:sldId id="298" r:id="rId50"/>
    <p:sldId id="258" r:id="rId51"/>
    <p:sldId id="259" r:id="rId5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/>
  </p:normalViewPr>
  <p:slideViewPr>
    <p:cSldViewPr snapToGrid="0">
      <p:cViewPr varScale="1">
        <p:scale>
          <a:sx n="63" d="100"/>
          <a:sy n="63" d="100"/>
        </p:scale>
        <p:origin x="52" y="156"/>
      </p:cViewPr>
      <p:guideLst/>
    </p:cSldViewPr>
  </p:slideViewPr>
  <p:outlineViewPr>
    <p:cViewPr>
      <p:scale>
        <a:sx n="33" d="100"/>
        <a:sy n="33" d="100"/>
      </p:scale>
      <p:origin x="0" y="-209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842E8-6393-45C9-BC77-6496BABC4660}" type="doc">
      <dgm:prSet loTypeId="urn:microsoft.com/office/officeart/2005/8/layout/cycle2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C7574B7-AD93-4371-BC5A-E1922DC717F0}">
      <dgm:prSet phldrT="[Texto]" custT="1"/>
      <dgm:spPr/>
      <dgm:t>
        <a:bodyPr/>
        <a:lstStyle/>
        <a:p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La </a:t>
          </a:r>
          <a:r>
            <a:rPr lang="es-E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Macroeconomía</a:t>
          </a:r>
          <a:endParaRPr lang="es-E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DE7D92EF-C015-47E8-A2DC-1E0758270164}" type="parTrans" cxnId="{919F78DF-B9CF-4B25-AD69-8C4B9CFC04C6}">
      <dgm:prSet/>
      <dgm:spPr/>
      <dgm:t>
        <a:bodyPr/>
        <a:lstStyle/>
        <a:p>
          <a:endParaRPr lang="es-E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C4290AB4-4142-4EE1-9A5F-55B6089358DE}" type="sibTrans" cxnId="{919F78DF-B9CF-4B25-AD69-8C4B9CFC04C6}">
      <dgm:prSet custT="1"/>
      <dgm:spPr/>
      <dgm:t>
        <a:bodyPr/>
        <a:lstStyle/>
        <a:p>
          <a:endParaRPr lang="es-E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CE817196-1DD8-4388-A2D9-4A0E8C13A8AD}">
      <dgm:prSet phldrT="[Texto]" custT="1"/>
      <dgm:spPr/>
      <dgm:t>
        <a:bodyPr/>
        <a:lstStyle/>
        <a:p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Lo </a:t>
          </a:r>
          <a:r>
            <a: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Institucional</a:t>
          </a:r>
          <a:endParaRPr lang="es-E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DA8737D1-08F6-4B59-8AAF-A3BF0EF1A020}" type="parTrans" cxnId="{F7CC4327-56A3-40A5-BE06-61F90AF1F6CD}">
      <dgm:prSet/>
      <dgm:spPr/>
      <dgm:t>
        <a:bodyPr/>
        <a:lstStyle/>
        <a:p>
          <a:endParaRPr lang="es-E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266BB513-6B2D-45DF-8DAF-530C788F5068}" type="sibTrans" cxnId="{F7CC4327-56A3-40A5-BE06-61F90AF1F6CD}">
      <dgm:prSet custT="1"/>
      <dgm:spPr/>
      <dgm:t>
        <a:bodyPr/>
        <a:lstStyle/>
        <a:p>
          <a:endParaRPr lang="es-E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67E68A7A-36AD-434A-9E25-F6ED8DAE2859}">
      <dgm:prSet phldrT="[Texto]" custT="1"/>
      <dgm:spPr/>
      <dgm:t>
        <a:bodyPr/>
        <a:lstStyle/>
        <a:p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Las Cifras</a:t>
          </a:r>
        </a:p>
      </dgm:t>
    </dgm:pt>
    <dgm:pt modelId="{E001583F-7994-4AD4-9CFC-5D3CC242D86D}" type="parTrans" cxnId="{92E5992D-B810-4655-897A-E02348FF9136}">
      <dgm:prSet/>
      <dgm:spPr/>
      <dgm:t>
        <a:bodyPr/>
        <a:lstStyle/>
        <a:p>
          <a:endParaRPr lang="es-E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97840884-1CBB-4BD6-BC3D-CA295B118F20}" type="sibTrans" cxnId="{92E5992D-B810-4655-897A-E02348FF9136}">
      <dgm:prSet custT="1"/>
      <dgm:spPr/>
      <dgm:t>
        <a:bodyPr/>
        <a:lstStyle/>
        <a:p>
          <a:endParaRPr lang="es-E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34786D9C-77C0-4C6D-A66E-6E1F5877D40F}">
      <dgm:prSet phldrT="[Texto]" custT="1"/>
      <dgm:spPr/>
      <dgm:t>
        <a:bodyPr/>
        <a:lstStyle/>
        <a:p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Los Aportes</a:t>
          </a:r>
        </a:p>
      </dgm:t>
    </dgm:pt>
    <dgm:pt modelId="{9ECBECE8-BDE4-453E-A7FD-20CEF64906A0}" type="parTrans" cxnId="{D2CFBC81-E13A-4201-93B2-7B612FBFA1EE}">
      <dgm:prSet/>
      <dgm:spPr/>
      <dgm:t>
        <a:bodyPr/>
        <a:lstStyle/>
        <a:p>
          <a:endParaRPr lang="es-E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406F84D8-1239-4A1C-A471-C788D4353373}" type="sibTrans" cxnId="{D2CFBC81-E13A-4201-93B2-7B612FBFA1EE}">
      <dgm:prSet custT="1"/>
      <dgm:spPr/>
      <dgm:t>
        <a:bodyPr/>
        <a:lstStyle/>
        <a:p>
          <a:endParaRPr lang="es-E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00ECBDAB-42FA-47DB-BC7F-7E30B28D6D36}">
      <dgm:prSet phldrT="[Texto]" custT="1"/>
      <dgm:spPr/>
      <dgm:t>
        <a:bodyPr/>
        <a:lstStyle/>
        <a:p>
          <a:r>
            <a: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Los </a:t>
          </a:r>
          <a:r>
            <a: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Resultados</a:t>
          </a:r>
          <a:endParaRPr lang="es-E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6D9D13F0-B44D-4FB2-A397-B4949908E858}" type="parTrans" cxnId="{5133B1EF-EA2C-40F6-B335-E46532F850B7}">
      <dgm:prSet/>
      <dgm:spPr/>
      <dgm:t>
        <a:bodyPr/>
        <a:lstStyle/>
        <a:p>
          <a:endParaRPr lang="es-E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C1EA28AD-0B01-4E64-8DBF-D6D6DF1B1DB8}" type="sibTrans" cxnId="{5133B1EF-EA2C-40F6-B335-E46532F850B7}">
      <dgm:prSet custT="1"/>
      <dgm:spPr/>
      <dgm:t>
        <a:bodyPr/>
        <a:lstStyle/>
        <a:p>
          <a:endParaRPr lang="es-E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gm:t>
    </dgm:pt>
    <dgm:pt modelId="{E961BC96-CC53-48FE-BDD5-2B69F2AE7CD2}" type="pres">
      <dgm:prSet presAssocID="{BC1842E8-6393-45C9-BC77-6496BABC4660}" presName="cycle" presStyleCnt="0">
        <dgm:presLayoutVars>
          <dgm:dir/>
          <dgm:resizeHandles val="exact"/>
        </dgm:presLayoutVars>
      </dgm:prSet>
      <dgm:spPr/>
    </dgm:pt>
    <dgm:pt modelId="{9921BB3F-D401-4C90-AFFB-F90C9BE18FB3}" type="pres">
      <dgm:prSet presAssocID="{8C7574B7-AD93-4371-BC5A-E1922DC717F0}" presName="node" presStyleLbl="node1" presStyleIdx="0" presStyleCnt="5">
        <dgm:presLayoutVars>
          <dgm:bulletEnabled val="1"/>
        </dgm:presLayoutVars>
      </dgm:prSet>
      <dgm:spPr/>
    </dgm:pt>
    <dgm:pt modelId="{4845B216-5EBD-4ED6-83C1-1C2D3347CBAB}" type="pres">
      <dgm:prSet presAssocID="{C4290AB4-4142-4EE1-9A5F-55B6089358DE}" presName="sibTrans" presStyleLbl="sibTrans2D1" presStyleIdx="0" presStyleCnt="5"/>
      <dgm:spPr/>
    </dgm:pt>
    <dgm:pt modelId="{35812082-48EF-45BA-B1A3-647EEAC38771}" type="pres">
      <dgm:prSet presAssocID="{C4290AB4-4142-4EE1-9A5F-55B6089358DE}" presName="connectorText" presStyleLbl="sibTrans2D1" presStyleIdx="0" presStyleCnt="5"/>
      <dgm:spPr/>
    </dgm:pt>
    <dgm:pt modelId="{32606012-BC85-47E2-AA49-E665B328A18A}" type="pres">
      <dgm:prSet presAssocID="{CE817196-1DD8-4388-A2D9-4A0E8C13A8AD}" presName="node" presStyleLbl="node1" presStyleIdx="1" presStyleCnt="5">
        <dgm:presLayoutVars>
          <dgm:bulletEnabled val="1"/>
        </dgm:presLayoutVars>
      </dgm:prSet>
      <dgm:spPr/>
    </dgm:pt>
    <dgm:pt modelId="{B96769DA-CBF5-43CF-96EE-85089D6ED27E}" type="pres">
      <dgm:prSet presAssocID="{266BB513-6B2D-45DF-8DAF-530C788F5068}" presName="sibTrans" presStyleLbl="sibTrans2D1" presStyleIdx="1" presStyleCnt="5"/>
      <dgm:spPr/>
    </dgm:pt>
    <dgm:pt modelId="{0C8EA2D2-03CE-473B-B27F-4A4D1FD86879}" type="pres">
      <dgm:prSet presAssocID="{266BB513-6B2D-45DF-8DAF-530C788F5068}" presName="connectorText" presStyleLbl="sibTrans2D1" presStyleIdx="1" presStyleCnt="5"/>
      <dgm:spPr/>
    </dgm:pt>
    <dgm:pt modelId="{9A09047C-BD47-4071-AD25-8C04D95AD78D}" type="pres">
      <dgm:prSet presAssocID="{67E68A7A-36AD-434A-9E25-F6ED8DAE2859}" presName="node" presStyleLbl="node1" presStyleIdx="2" presStyleCnt="5">
        <dgm:presLayoutVars>
          <dgm:bulletEnabled val="1"/>
        </dgm:presLayoutVars>
      </dgm:prSet>
      <dgm:spPr/>
    </dgm:pt>
    <dgm:pt modelId="{480DB7AE-70D5-4EAF-9964-04419E41903F}" type="pres">
      <dgm:prSet presAssocID="{97840884-1CBB-4BD6-BC3D-CA295B118F20}" presName="sibTrans" presStyleLbl="sibTrans2D1" presStyleIdx="2" presStyleCnt="5"/>
      <dgm:spPr/>
    </dgm:pt>
    <dgm:pt modelId="{99CCC74B-45B5-4059-A8DF-84D3B1C3A912}" type="pres">
      <dgm:prSet presAssocID="{97840884-1CBB-4BD6-BC3D-CA295B118F20}" presName="connectorText" presStyleLbl="sibTrans2D1" presStyleIdx="2" presStyleCnt="5"/>
      <dgm:spPr/>
    </dgm:pt>
    <dgm:pt modelId="{D2D4DE6A-CC28-4936-991E-68D294A7D342}" type="pres">
      <dgm:prSet presAssocID="{34786D9C-77C0-4C6D-A66E-6E1F5877D40F}" presName="node" presStyleLbl="node1" presStyleIdx="3" presStyleCnt="5">
        <dgm:presLayoutVars>
          <dgm:bulletEnabled val="1"/>
        </dgm:presLayoutVars>
      </dgm:prSet>
      <dgm:spPr/>
    </dgm:pt>
    <dgm:pt modelId="{D6A49841-0956-4473-8385-96AEEEE83CB0}" type="pres">
      <dgm:prSet presAssocID="{406F84D8-1239-4A1C-A471-C788D4353373}" presName="sibTrans" presStyleLbl="sibTrans2D1" presStyleIdx="3" presStyleCnt="5"/>
      <dgm:spPr/>
    </dgm:pt>
    <dgm:pt modelId="{E5B33946-634D-4B01-89BB-49FF3D6B5AE6}" type="pres">
      <dgm:prSet presAssocID="{406F84D8-1239-4A1C-A471-C788D4353373}" presName="connectorText" presStyleLbl="sibTrans2D1" presStyleIdx="3" presStyleCnt="5"/>
      <dgm:spPr/>
    </dgm:pt>
    <dgm:pt modelId="{EBE9AFBB-5DEF-4FAB-A2D4-C80423098EDD}" type="pres">
      <dgm:prSet presAssocID="{00ECBDAB-42FA-47DB-BC7F-7E30B28D6D36}" presName="node" presStyleLbl="node1" presStyleIdx="4" presStyleCnt="5">
        <dgm:presLayoutVars>
          <dgm:bulletEnabled val="1"/>
        </dgm:presLayoutVars>
      </dgm:prSet>
      <dgm:spPr/>
    </dgm:pt>
    <dgm:pt modelId="{884C1ED2-CC15-4AD7-A5C0-5DA3AEE4B064}" type="pres">
      <dgm:prSet presAssocID="{C1EA28AD-0B01-4E64-8DBF-D6D6DF1B1DB8}" presName="sibTrans" presStyleLbl="sibTrans2D1" presStyleIdx="4" presStyleCnt="5"/>
      <dgm:spPr/>
    </dgm:pt>
    <dgm:pt modelId="{F3F48F2C-73F6-4D2C-8A4E-1FA5CFD19352}" type="pres">
      <dgm:prSet presAssocID="{C1EA28AD-0B01-4E64-8DBF-D6D6DF1B1DB8}" presName="connectorText" presStyleLbl="sibTrans2D1" presStyleIdx="4" presStyleCnt="5"/>
      <dgm:spPr/>
    </dgm:pt>
  </dgm:ptLst>
  <dgm:cxnLst>
    <dgm:cxn modelId="{28A8F525-3FE7-4166-8061-32B912000089}" type="presOf" srcId="{67E68A7A-36AD-434A-9E25-F6ED8DAE2859}" destId="{9A09047C-BD47-4071-AD25-8C04D95AD78D}" srcOrd="0" destOrd="0" presId="urn:microsoft.com/office/officeart/2005/8/layout/cycle2"/>
    <dgm:cxn modelId="{25E76526-3E7B-4BFB-A2E3-8CD6ADD92C78}" type="presOf" srcId="{266BB513-6B2D-45DF-8DAF-530C788F5068}" destId="{0C8EA2D2-03CE-473B-B27F-4A4D1FD86879}" srcOrd="1" destOrd="0" presId="urn:microsoft.com/office/officeart/2005/8/layout/cycle2"/>
    <dgm:cxn modelId="{F7CC4327-56A3-40A5-BE06-61F90AF1F6CD}" srcId="{BC1842E8-6393-45C9-BC77-6496BABC4660}" destId="{CE817196-1DD8-4388-A2D9-4A0E8C13A8AD}" srcOrd="1" destOrd="0" parTransId="{DA8737D1-08F6-4B59-8AAF-A3BF0EF1A020}" sibTransId="{266BB513-6B2D-45DF-8DAF-530C788F5068}"/>
    <dgm:cxn modelId="{CB1B602B-F945-49EE-8AEF-CEFC3005BBA9}" type="presOf" srcId="{8C7574B7-AD93-4371-BC5A-E1922DC717F0}" destId="{9921BB3F-D401-4C90-AFFB-F90C9BE18FB3}" srcOrd="0" destOrd="0" presId="urn:microsoft.com/office/officeart/2005/8/layout/cycle2"/>
    <dgm:cxn modelId="{52AE012C-A1E4-43E4-800E-5361134C6BCF}" type="presOf" srcId="{97840884-1CBB-4BD6-BC3D-CA295B118F20}" destId="{99CCC74B-45B5-4059-A8DF-84D3B1C3A912}" srcOrd="1" destOrd="0" presId="urn:microsoft.com/office/officeart/2005/8/layout/cycle2"/>
    <dgm:cxn modelId="{92E5992D-B810-4655-897A-E02348FF9136}" srcId="{BC1842E8-6393-45C9-BC77-6496BABC4660}" destId="{67E68A7A-36AD-434A-9E25-F6ED8DAE2859}" srcOrd="2" destOrd="0" parTransId="{E001583F-7994-4AD4-9CFC-5D3CC242D86D}" sibTransId="{97840884-1CBB-4BD6-BC3D-CA295B118F20}"/>
    <dgm:cxn modelId="{8C9A0631-C240-4632-A7E7-6E2D22040B4E}" type="presOf" srcId="{C4290AB4-4142-4EE1-9A5F-55B6089358DE}" destId="{35812082-48EF-45BA-B1A3-647EEAC38771}" srcOrd="1" destOrd="0" presId="urn:microsoft.com/office/officeart/2005/8/layout/cycle2"/>
    <dgm:cxn modelId="{F7DFD25D-E52A-4763-B3B8-1B0FAEDC9621}" type="presOf" srcId="{97840884-1CBB-4BD6-BC3D-CA295B118F20}" destId="{480DB7AE-70D5-4EAF-9964-04419E41903F}" srcOrd="0" destOrd="0" presId="urn:microsoft.com/office/officeart/2005/8/layout/cycle2"/>
    <dgm:cxn modelId="{ABFB2251-EC47-42AE-96D5-E3AC4322CD75}" type="presOf" srcId="{C1EA28AD-0B01-4E64-8DBF-D6D6DF1B1DB8}" destId="{F3F48F2C-73F6-4D2C-8A4E-1FA5CFD19352}" srcOrd="1" destOrd="0" presId="urn:microsoft.com/office/officeart/2005/8/layout/cycle2"/>
    <dgm:cxn modelId="{E8FAB456-AC90-4BE8-A0BF-34EE192FB14A}" type="presOf" srcId="{34786D9C-77C0-4C6D-A66E-6E1F5877D40F}" destId="{D2D4DE6A-CC28-4936-991E-68D294A7D342}" srcOrd="0" destOrd="0" presId="urn:microsoft.com/office/officeart/2005/8/layout/cycle2"/>
    <dgm:cxn modelId="{D2CFBC81-E13A-4201-93B2-7B612FBFA1EE}" srcId="{BC1842E8-6393-45C9-BC77-6496BABC4660}" destId="{34786D9C-77C0-4C6D-A66E-6E1F5877D40F}" srcOrd="3" destOrd="0" parTransId="{9ECBECE8-BDE4-453E-A7FD-20CEF64906A0}" sibTransId="{406F84D8-1239-4A1C-A471-C788D4353373}"/>
    <dgm:cxn modelId="{C9FE0E97-3F4E-4E75-86D4-4D2C34C6B549}" type="presOf" srcId="{00ECBDAB-42FA-47DB-BC7F-7E30B28D6D36}" destId="{EBE9AFBB-5DEF-4FAB-A2D4-C80423098EDD}" srcOrd="0" destOrd="0" presId="urn:microsoft.com/office/officeart/2005/8/layout/cycle2"/>
    <dgm:cxn modelId="{531931AE-18C0-45E3-9307-BAE61AA3C32D}" type="presOf" srcId="{266BB513-6B2D-45DF-8DAF-530C788F5068}" destId="{B96769DA-CBF5-43CF-96EE-85089D6ED27E}" srcOrd="0" destOrd="0" presId="urn:microsoft.com/office/officeart/2005/8/layout/cycle2"/>
    <dgm:cxn modelId="{379007C4-295B-4766-A605-B84413576C0B}" type="presOf" srcId="{C4290AB4-4142-4EE1-9A5F-55B6089358DE}" destId="{4845B216-5EBD-4ED6-83C1-1C2D3347CBAB}" srcOrd="0" destOrd="0" presId="urn:microsoft.com/office/officeart/2005/8/layout/cycle2"/>
    <dgm:cxn modelId="{4FBDB0D9-6563-4660-B361-D6CAECCDBAF2}" type="presOf" srcId="{BC1842E8-6393-45C9-BC77-6496BABC4660}" destId="{E961BC96-CC53-48FE-BDD5-2B69F2AE7CD2}" srcOrd="0" destOrd="0" presId="urn:microsoft.com/office/officeart/2005/8/layout/cycle2"/>
    <dgm:cxn modelId="{919F78DF-B9CF-4B25-AD69-8C4B9CFC04C6}" srcId="{BC1842E8-6393-45C9-BC77-6496BABC4660}" destId="{8C7574B7-AD93-4371-BC5A-E1922DC717F0}" srcOrd="0" destOrd="0" parTransId="{DE7D92EF-C015-47E8-A2DC-1E0758270164}" sibTransId="{C4290AB4-4142-4EE1-9A5F-55B6089358DE}"/>
    <dgm:cxn modelId="{70CA6CE2-2ABF-4FC8-840E-7C41455C89EF}" type="presOf" srcId="{CE817196-1DD8-4388-A2D9-4A0E8C13A8AD}" destId="{32606012-BC85-47E2-AA49-E665B328A18A}" srcOrd="0" destOrd="0" presId="urn:microsoft.com/office/officeart/2005/8/layout/cycle2"/>
    <dgm:cxn modelId="{5133B1EF-EA2C-40F6-B335-E46532F850B7}" srcId="{BC1842E8-6393-45C9-BC77-6496BABC4660}" destId="{00ECBDAB-42FA-47DB-BC7F-7E30B28D6D36}" srcOrd="4" destOrd="0" parTransId="{6D9D13F0-B44D-4FB2-A397-B4949908E858}" sibTransId="{C1EA28AD-0B01-4E64-8DBF-D6D6DF1B1DB8}"/>
    <dgm:cxn modelId="{CFEBB7F5-5F39-4AE1-A3DD-60AF3EE43168}" type="presOf" srcId="{C1EA28AD-0B01-4E64-8DBF-D6D6DF1B1DB8}" destId="{884C1ED2-CC15-4AD7-A5C0-5DA3AEE4B064}" srcOrd="0" destOrd="0" presId="urn:microsoft.com/office/officeart/2005/8/layout/cycle2"/>
    <dgm:cxn modelId="{EA005FF6-F52E-49D6-B5BC-33AC938077B0}" type="presOf" srcId="{406F84D8-1239-4A1C-A471-C788D4353373}" destId="{D6A49841-0956-4473-8385-96AEEEE83CB0}" srcOrd="0" destOrd="0" presId="urn:microsoft.com/office/officeart/2005/8/layout/cycle2"/>
    <dgm:cxn modelId="{3FD2BBFD-4588-47EB-8035-641EA19887B7}" type="presOf" srcId="{406F84D8-1239-4A1C-A471-C788D4353373}" destId="{E5B33946-634D-4B01-89BB-49FF3D6B5AE6}" srcOrd="1" destOrd="0" presId="urn:microsoft.com/office/officeart/2005/8/layout/cycle2"/>
    <dgm:cxn modelId="{7360EC99-E981-48F7-9A58-704B5895832A}" type="presParOf" srcId="{E961BC96-CC53-48FE-BDD5-2B69F2AE7CD2}" destId="{9921BB3F-D401-4C90-AFFB-F90C9BE18FB3}" srcOrd="0" destOrd="0" presId="urn:microsoft.com/office/officeart/2005/8/layout/cycle2"/>
    <dgm:cxn modelId="{72D45AA0-86FC-4DA2-9436-C7FE59B7DFE2}" type="presParOf" srcId="{E961BC96-CC53-48FE-BDD5-2B69F2AE7CD2}" destId="{4845B216-5EBD-4ED6-83C1-1C2D3347CBAB}" srcOrd="1" destOrd="0" presId="urn:microsoft.com/office/officeart/2005/8/layout/cycle2"/>
    <dgm:cxn modelId="{D39C1487-7161-4B18-BC96-902C86DD9468}" type="presParOf" srcId="{4845B216-5EBD-4ED6-83C1-1C2D3347CBAB}" destId="{35812082-48EF-45BA-B1A3-647EEAC38771}" srcOrd="0" destOrd="0" presId="urn:microsoft.com/office/officeart/2005/8/layout/cycle2"/>
    <dgm:cxn modelId="{87E6C0FF-87F1-4E35-9259-B6BE0F466878}" type="presParOf" srcId="{E961BC96-CC53-48FE-BDD5-2B69F2AE7CD2}" destId="{32606012-BC85-47E2-AA49-E665B328A18A}" srcOrd="2" destOrd="0" presId="urn:microsoft.com/office/officeart/2005/8/layout/cycle2"/>
    <dgm:cxn modelId="{B56A3C04-5B13-4591-A887-E5F8D171547B}" type="presParOf" srcId="{E961BC96-CC53-48FE-BDD5-2B69F2AE7CD2}" destId="{B96769DA-CBF5-43CF-96EE-85089D6ED27E}" srcOrd="3" destOrd="0" presId="urn:microsoft.com/office/officeart/2005/8/layout/cycle2"/>
    <dgm:cxn modelId="{7866192D-61FC-4BEC-86F5-F3B471E8294F}" type="presParOf" srcId="{B96769DA-CBF5-43CF-96EE-85089D6ED27E}" destId="{0C8EA2D2-03CE-473B-B27F-4A4D1FD86879}" srcOrd="0" destOrd="0" presId="urn:microsoft.com/office/officeart/2005/8/layout/cycle2"/>
    <dgm:cxn modelId="{B51F586D-55A7-46CB-81BD-5B6F070C2991}" type="presParOf" srcId="{E961BC96-CC53-48FE-BDD5-2B69F2AE7CD2}" destId="{9A09047C-BD47-4071-AD25-8C04D95AD78D}" srcOrd="4" destOrd="0" presId="urn:microsoft.com/office/officeart/2005/8/layout/cycle2"/>
    <dgm:cxn modelId="{3FBD168A-3B4D-4D51-A495-21198A5C1798}" type="presParOf" srcId="{E961BC96-CC53-48FE-BDD5-2B69F2AE7CD2}" destId="{480DB7AE-70D5-4EAF-9964-04419E41903F}" srcOrd="5" destOrd="0" presId="urn:microsoft.com/office/officeart/2005/8/layout/cycle2"/>
    <dgm:cxn modelId="{6E352C1A-DFB8-42F5-B2C6-395454E3FE76}" type="presParOf" srcId="{480DB7AE-70D5-4EAF-9964-04419E41903F}" destId="{99CCC74B-45B5-4059-A8DF-84D3B1C3A912}" srcOrd="0" destOrd="0" presId="urn:microsoft.com/office/officeart/2005/8/layout/cycle2"/>
    <dgm:cxn modelId="{6FBE4F3D-24FA-46A8-862C-DF07E6054491}" type="presParOf" srcId="{E961BC96-CC53-48FE-BDD5-2B69F2AE7CD2}" destId="{D2D4DE6A-CC28-4936-991E-68D294A7D342}" srcOrd="6" destOrd="0" presId="urn:microsoft.com/office/officeart/2005/8/layout/cycle2"/>
    <dgm:cxn modelId="{122B7787-3D8E-48CC-8D91-7392E0BD37AA}" type="presParOf" srcId="{E961BC96-CC53-48FE-BDD5-2B69F2AE7CD2}" destId="{D6A49841-0956-4473-8385-96AEEEE83CB0}" srcOrd="7" destOrd="0" presId="urn:microsoft.com/office/officeart/2005/8/layout/cycle2"/>
    <dgm:cxn modelId="{099FEB6B-47A2-438C-A321-CE16F60E9834}" type="presParOf" srcId="{D6A49841-0956-4473-8385-96AEEEE83CB0}" destId="{E5B33946-634D-4B01-89BB-49FF3D6B5AE6}" srcOrd="0" destOrd="0" presId="urn:microsoft.com/office/officeart/2005/8/layout/cycle2"/>
    <dgm:cxn modelId="{0A29AF07-A2BA-4C2E-9BB9-19EE5F664954}" type="presParOf" srcId="{E961BC96-CC53-48FE-BDD5-2B69F2AE7CD2}" destId="{EBE9AFBB-5DEF-4FAB-A2D4-C80423098EDD}" srcOrd="8" destOrd="0" presId="urn:microsoft.com/office/officeart/2005/8/layout/cycle2"/>
    <dgm:cxn modelId="{BEE75342-B5AD-4EF6-9D1B-EF985D0CCFB1}" type="presParOf" srcId="{E961BC96-CC53-48FE-BDD5-2B69F2AE7CD2}" destId="{884C1ED2-CC15-4AD7-A5C0-5DA3AEE4B064}" srcOrd="9" destOrd="0" presId="urn:microsoft.com/office/officeart/2005/8/layout/cycle2"/>
    <dgm:cxn modelId="{E3D712D6-3B10-4EE0-95CD-DC28E24F64AB}" type="presParOf" srcId="{884C1ED2-CC15-4AD7-A5C0-5DA3AEE4B064}" destId="{F3F48F2C-73F6-4D2C-8A4E-1FA5CFD1935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1BB3F-D401-4C90-AFFB-F90C9BE18FB3}">
      <dsp:nvSpPr>
        <dsp:cNvPr id="0" name=""/>
        <dsp:cNvSpPr/>
      </dsp:nvSpPr>
      <dsp:spPr>
        <a:xfrm>
          <a:off x="4511651" y="2130"/>
          <a:ext cx="1667888" cy="16678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La </a:t>
          </a:r>
          <a:r>
            <a:rPr lang="es-E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Macroeconomía</a:t>
          </a:r>
          <a:endParaRPr lang="es-E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>
        <a:off x="4755908" y="246387"/>
        <a:ext cx="1179374" cy="1179374"/>
      </dsp:txXfrm>
    </dsp:sp>
    <dsp:sp modelId="{4845B216-5EBD-4ED6-83C1-1C2D3347CBAB}">
      <dsp:nvSpPr>
        <dsp:cNvPr id="0" name=""/>
        <dsp:cNvSpPr/>
      </dsp:nvSpPr>
      <dsp:spPr>
        <a:xfrm rot="2160000">
          <a:off x="6126830" y="1283292"/>
          <a:ext cx="443396" cy="56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>
        <a:off x="6139532" y="1356781"/>
        <a:ext cx="310377" cy="337748"/>
      </dsp:txXfrm>
    </dsp:sp>
    <dsp:sp modelId="{32606012-BC85-47E2-AA49-E665B328A18A}">
      <dsp:nvSpPr>
        <dsp:cNvPr id="0" name=""/>
        <dsp:cNvSpPr/>
      </dsp:nvSpPr>
      <dsp:spPr>
        <a:xfrm>
          <a:off x="6537823" y="1474230"/>
          <a:ext cx="1667888" cy="16678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Lo </a:t>
          </a:r>
          <a:r>
            <a:rPr lang="es-E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Institucional</a:t>
          </a:r>
          <a:endParaRPr lang="es-E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>
        <a:off x="6782080" y="1718487"/>
        <a:ext cx="1179374" cy="1179374"/>
      </dsp:txXfrm>
    </dsp:sp>
    <dsp:sp modelId="{B96769DA-CBF5-43CF-96EE-85089D6ED27E}">
      <dsp:nvSpPr>
        <dsp:cNvPr id="0" name=""/>
        <dsp:cNvSpPr/>
      </dsp:nvSpPr>
      <dsp:spPr>
        <a:xfrm rot="6480000">
          <a:off x="6766982" y="3205737"/>
          <a:ext cx="443396" cy="56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 rot="10800000">
        <a:off x="6854044" y="3255065"/>
        <a:ext cx="310377" cy="337748"/>
      </dsp:txXfrm>
    </dsp:sp>
    <dsp:sp modelId="{9A09047C-BD47-4071-AD25-8C04D95AD78D}">
      <dsp:nvSpPr>
        <dsp:cNvPr id="0" name=""/>
        <dsp:cNvSpPr/>
      </dsp:nvSpPr>
      <dsp:spPr>
        <a:xfrm>
          <a:off x="5763894" y="3856138"/>
          <a:ext cx="1667888" cy="16678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Las Cifras</a:t>
          </a:r>
        </a:p>
      </dsp:txBody>
      <dsp:txXfrm>
        <a:off x="6008151" y="4100395"/>
        <a:ext cx="1179374" cy="1179374"/>
      </dsp:txXfrm>
    </dsp:sp>
    <dsp:sp modelId="{480DB7AE-70D5-4EAF-9964-04419E41903F}">
      <dsp:nvSpPr>
        <dsp:cNvPr id="0" name=""/>
        <dsp:cNvSpPr/>
      </dsp:nvSpPr>
      <dsp:spPr>
        <a:xfrm rot="10800000">
          <a:off x="5136446" y="4408626"/>
          <a:ext cx="443396" cy="56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 rot="10800000">
        <a:off x="5269465" y="4521208"/>
        <a:ext cx="310377" cy="337748"/>
      </dsp:txXfrm>
    </dsp:sp>
    <dsp:sp modelId="{D2D4DE6A-CC28-4936-991E-68D294A7D342}">
      <dsp:nvSpPr>
        <dsp:cNvPr id="0" name=""/>
        <dsp:cNvSpPr/>
      </dsp:nvSpPr>
      <dsp:spPr>
        <a:xfrm>
          <a:off x="3259408" y="3856138"/>
          <a:ext cx="1667888" cy="16678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Los Aportes</a:t>
          </a:r>
        </a:p>
      </dsp:txBody>
      <dsp:txXfrm>
        <a:off x="3503665" y="4100395"/>
        <a:ext cx="1179374" cy="1179374"/>
      </dsp:txXfrm>
    </dsp:sp>
    <dsp:sp modelId="{D6A49841-0956-4473-8385-96AEEEE83CB0}">
      <dsp:nvSpPr>
        <dsp:cNvPr id="0" name=""/>
        <dsp:cNvSpPr/>
      </dsp:nvSpPr>
      <dsp:spPr>
        <a:xfrm rot="15120000">
          <a:off x="3488567" y="3229607"/>
          <a:ext cx="443396" cy="56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 rot="10800000">
        <a:off x="3575629" y="3405443"/>
        <a:ext cx="310377" cy="337748"/>
      </dsp:txXfrm>
    </dsp:sp>
    <dsp:sp modelId="{EBE9AFBB-5DEF-4FAB-A2D4-C80423098EDD}">
      <dsp:nvSpPr>
        <dsp:cNvPr id="0" name=""/>
        <dsp:cNvSpPr/>
      </dsp:nvSpPr>
      <dsp:spPr>
        <a:xfrm>
          <a:off x="2485479" y="1474230"/>
          <a:ext cx="1667888" cy="16678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Los </a:t>
          </a:r>
          <a:r>
            <a:rPr lang="es-E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lano Gothic MVB Lt" panose="02000606030000020004" pitchFamily="50" charset="0"/>
            </a:rPr>
            <a:t>Resultados</a:t>
          </a:r>
          <a:endParaRPr lang="es-E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>
        <a:off x="2729736" y="1718487"/>
        <a:ext cx="1179374" cy="1179374"/>
      </dsp:txXfrm>
    </dsp:sp>
    <dsp:sp modelId="{884C1ED2-CC15-4AD7-A5C0-5DA3AEE4B064}">
      <dsp:nvSpPr>
        <dsp:cNvPr id="0" name=""/>
        <dsp:cNvSpPr/>
      </dsp:nvSpPr>
      <dsp:spPr>
        <a:xfrm rot="19440000">
          <a:off x="4100658" y="1298044"/>
          <a:ext cx="443396" cy="56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olano Gothic MVB Lt" panose="02000606030000020004" pitchFamily="50" charset="0"/>
          </a:endParaRPr>
        </a:p>
      </dsp:txBody>
      <dsp:txXfrm>
        <a:off x="4113360" y="1449719"/>
        <a:ext cx="310377" cy="337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317EE-97D5-48F7-967F-C656C126AD2A}" type="datetimeFigureOut">
              <a:rPr lang="es-ES" smtClean="0"/>
              <a:t>01/09/2024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AC07B-C20E-4004-967C-93AA2D19C8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15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AC07B-C20E-4004-967C-93AA2D19C87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289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AC07B-C20E-4004-967C-93AA2D19C87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7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7E325-5700-4F08-8734-8F88EF69F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4530D8-0232-484A-9007-B60F7571A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1E105-A003-4664-9A3D-02DA2581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64A8-EE36-42C1-9833-0C3A2463C188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3AA7B3-A274-4FAF-A00A-7A6AFBA9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509E1F-F347-45FC-BA9F-59912E51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84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C8B6-043E-4C31-8D4A-43B84A0E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DD9355-AD58-41E6-B820-56873D5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6CB37B-D0D7-4163-AFA5-DA13E37E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2017-7368-4DC7-8E79-20623CB37BFB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2D22C6-5A80-45D5-8321-1FB0CA4D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12DA42-D30C-46D7-9C2C-DD3E200E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24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ADC19F-171F-49E6-86E4-7AF42D746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11D726-F190-44ED-9BD9-44C75882E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041961-B401-441F-9E42-13695649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DD62-EE8C-4203-8415-0FF6713A5A46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0926FE-B65A-41E8-A14F-E81B064B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A4ACF9-3F8D-443F-A765-24E7A8E6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50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DB87D-4CAF-4072-8EF9-752C702A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173675-868D-4877-86CC-61AD5373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F2D114-FC65-4EA4-9F69-B0B2135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778C-56D6-46B8-B863-5E17E170AE4B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B4824-9046-4656-9B21-C80FA5DC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81972B-5BF9-4C7D-BF14-BFE83334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88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F6F17-7A6A-420E-96B5-2D6D29B8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59EAE9-3E3E-4B1F-91BC-A342B71B7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DE2F46-3AE8-4389-AC8C-0BCE552F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10113-835D-485E-A8D4-2E0525276DBF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C8369E-0817-41A0-9F63-4766B1B3C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338D1E-965B-461C-B6A8-4E1ECC9D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29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F9284-A30C-4863-B027-85028BD7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B5E71A-DB93-45E8-A643-B9424CF14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03665C-AE0C-470B-8C40-E50640B5A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56B7EB-8017-4146-A01E-92703243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20FE-89F1-4685-9E86-FDA95EE95FFB}" type="datetime1">
              <a:rPr lang="es-ES" smtClean="0"/>
              <a:t>01/09/2024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5CCC13-0EC7-42D7-83CE-845D5375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D3FF08-E20F-4689-A497-16BDE195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71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DC92C-F7AE-4916-A02F-05E47B99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97CEF6-1C40-4DA0-8DC8-1E43F4E6F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358BDF-F560-407C-AB0E-553B495E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DF34B4-7AAE-449B-AC88-5E9BFF80C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500992-D05A-4545-A585-6C0B7C2DF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B70034-69A0-409E-A87A-E8F7140D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843D-21DD-4A39-B72B-7F6AEA610264}" type="datetime1">
              <a:rPr lang="es-ES" smtClean="0"/>
              <a:t>01/09/2024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962449-72DD-4BBA-9894-4CACC838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9A791D5-D3F7-4B00-947B-261ACBD9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13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47377-E9E4-45AC-9387-04B36EC6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A3F333-801D-42E5-B754-D8CEB47E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4A96-F517-400F-B417-07C79E77BBCD}" type="datetime1">
              <a:rPr lang="es-ES" smtClean="0"/>
              <a:t>01/09/2024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1D4752-2DAA-480A-95B4-F9616C77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D0D563-438F-455F-B0BB-1A121A1E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42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1ECDB5-B5AE-4FC2-8B4A-3C92640C6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19CCB-19F8-4D2F-85AE-349832E939F2}" type="datetime1">
              <a:rPr lang="es-ES" smtClean="0"/>
              <a:t>01/09/2024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95A465-48FC-456B-AA7B-06558393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28CDE8-8913-4103-9C7C-58A0C793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28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2D82F-6A53-424B-BE7C-AE56B97F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61474C-690B-4C5C-8F68-12F755ED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569B00-B84E-46CE-8AE0-992FA0B3F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155393-CDC7-49AF-865C-BA5BCB43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696-9463-48AE-859B-E327ABC109F7}" type="datetime1">
              <a:rPr lang="es-ES" smtClean="0"/>
              <a:t>01/09/2024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3CD5D9-833C-45F8-A9C7-4E45AC1E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69D98C-E4DF-40F4-8656-951AD91A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82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52278-45F9-4AB0-889D-84F851C0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5BFCFC-2ACE-4583-B0C5-D49298551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8E66CBF-EFA0-4224-B3D4-B71F84AC1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EB2705-8C8C-4D71-9AE6-FA0681D4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59F51-47B7-403F-915C-303BD179F837}" type="datetime1">
              <a:rPr lang="es-ES" smtClean="0"/>
              <a:t>01/09/2024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6C5F70-60C7-4073-A47A-DE7C0459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860450-4A67-49CD-90DB-1EC01AF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13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D4D1B0-DFB2-4AE7-9A2A-527D63D5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BE372F-27CD-4B17-A9A2-4F7C997E3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D3709E-090B-47F1-A6B6-EC504860C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6465-72E0-4D99-B57B-428913F998C8}" type="datetime1">
              <a:rPr lang="es-ES" smtClean="0"/>
              <a:t>01/09/2024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38AAB0-E4C1-48D0-A959-11D78C370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E90336-CE59-4DAB-A84F-0462F2ADF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98A7B-691D-4A6B-9A81-D3BDD68E4F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4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E6695-5CAB-4412-A0E5-62E05B007C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latin typeface="HP Simplified Light" panose="020B0404020204020204" pitchFamily="34" charset="0"/>
              </a:rPr>
              <a:t>Evaluación de los Aportes del Canon Minero en la Ejecución de las Políticas Públicas: El Caso peruano 2013-2023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224B6E-0793-4AF6-B988-E644C19F2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960" y="3779520"/>
            <a:ext cx="10048240" cy="1478280"/>
          </a:xfrm>
        </p:spPr>
        <p:txBody>
          <a:bodyPr>
            <a:normAutofit/>
          </a:bodyPr>
          <a:lstStyle/>
          <a:p>
            <a:r>
              <a:rPr lang="es-ES" sz="2000" dirty="0">
                <a:latin typeface="HP Simplified Light" panose="020B0404020204020204" pitchFamily="34" charset="0"/>
              </a:rPr>
              <a:t>Carlos M. Adrianzen Cabrera</a:t>
            </a:r>
          </a:p>
          <a:p>
            <a:r>
              <a:rPr lang="es-ES" i="1" dirty="0">
                <a:latin typeface="HP Simplified Light" panose="020B0404020204020204" pitchFamily="34" charset="0"/>
              </a:rPr>
              <a:t>Facultad de Economía de la Universidad Peruana de Ciencias Aplicadas</a:t>
            </a:r>
          </a:p>
          <a:p>
            <a:r>
              <a:rPr lang="es-ES" sz="1600" dirty="0">
                <a:latin typeface="HP Simplified Light" panose="020B0404020204020204" pitchFamily="34" charset="0"/>
              </a:rPr>
              <a:t>Septiembre del 2024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D47CF5-56DD-4C66-BAD5-F94D2059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409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4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Más Gasto, Más Pequeños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D5925C-F619-4092-B612-E27642B4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10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EBA20B-0590-4334-973B-329D17E20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239" y="1844422"/>
            <a:ext cx="6285521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2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5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Más Gasto, Más Pequeños 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08F787-27B2-4DF0-B2E2-FB546AD8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11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BF3792-ED7E-43AE-8653-251F1A92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34" y="1807323"/>
            <a:ext cx="1083353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6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El Déficit Inflacionario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AAB501-6C45-49D7-80BE-496906BA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12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0496D6-2078-417D-846B-14AED8E24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24" y="1782937"/>
            <a:ext cx="10620152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1F31-6792-4264-8569-BEACC14A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3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Sobre la Actual Coyuntura Nacional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Cómo reactivar el Milagro peruano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A6A93B-C147-45B2-8826-7D71AD7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400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7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Las Reformas y las Anti-Reformas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44252FF-7497-46FF-9089-EC4FFF95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923" y="1797830"/>
            <a:ext cx="5936153" cy="3696962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27183A-C577-4EA1-B3B2-50C7512B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14</a:t>
            </a:fld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8140922-F4AE-40DC-AEEB-44FA2A2437C3}"/>
              </a:ext>
            </a:extLst>
          </p:cNvPr>
          <p:cNvSpPr/>
          <p:nvPr/>
        </p:nvSpPr>
        <p:spPr>
          <a:xfrm>
            <a:off x="4333461" y="1797830"/>
            <a:ext cx="1007165" cy="2336848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E18495D-B0EE-4221-832E-456E3702CD29}"/>
              </a:ext>
            </a:extLst>
          </p:cNvPr>
          <p:cNvSpPr/>
          <p:nvPr/>
        </p:nvSpPr>
        <p:spPr>
          <a:xfrm>
            <a:off x="6414052" y="1870074"/>
            <a:ext cx="2312505" cy="2728429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0320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8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En Busca del Tiempo Perdido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25DF41-0386-4046-9270-CCC9B5BF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15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72632A-37A3-46C4-BFF2-7CD0B1ED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982" y="1697586"/>
            <a:ext cx="6096923" cy="379720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9C096B-E913-4649-A26B-DB29098525F2}"/>
              </a:ext>
            </a:extLst>
          </p:cNvPr>
          <p:cNvSpPr/>
          <p:nvPr/>
        </p:nvSpPr>
        <p:spPr>
          <a:xfrm>
            <a:off x="6824870" y="2491409"/>
            <a:ext cx="1852078" cy="2411033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7181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9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Con Vientos de Cola </a:t>
            </a:r>
            <a:r>
              <a:rPr lang="es-ES" sz="3200" i="1" dirty="0">
                <a:latin typeface="HP Simplified Light" panose="020B0404020204020204" pitchFamily="34" charset="0"/>
              </a:rPr>
              <a:t>(por Aprovechar)</a:t>
            </a:r>
            <a:endParaRPr lang="es-ES" i="1" dirty="0">
              <a:latin typeface="HP Simplified Light" panose="020B04040202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FCDDFD-D3FB-4D83-8F0D-D20E7CD9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16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2797A8-2C5E-4726-BDA0-ECA0D3117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63" y="1575655"/>
            <a:ext cx="6194073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10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El Reto Pendiente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CD2B2B-3D09-49AD-B7AC-201F3F55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70" y="1866762"/>
            <a:ext cx="11309060" cy="3505504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06C3A0E3-EF5F-4457-9D18-17858515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661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1F31-6792-4264-8569-BEACC14A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3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La Otra Cara de la Moneda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200" i="1" dirty="0">
                <a:solidFill>
                  <a:schemeClr val="bg1"/>
                </a:solidFill>
                <a:latin typeface="HP Simplified Light" panose="020B0404020204020204" pitchFamily="34" charset="0"/>
              </a:rPr>
              <a:t>Buenos p</a:t>
            </a:r>
            <a:r>
              <a:rPr lang="es-E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recios externos y Cambio de Rumbo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A6A93B-C147-45B2-8826-7D71AD7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47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Número11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Tiempos de Desahorro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F44F39-E7E4-4C40-B56D-32596AC0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2" y="1770744"/>
            <a:ext cx="11071296" cy="3316511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564CD0E-6112-4BD9-BF27-ACF0DA99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645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7377D54-C745-4CD4-A11D-B01BA461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3" y="1008678"/>
            <a:ext cx="8443692" cy="484064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E22EEC-200D-4F2D-AD3B-868D75A9D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</a:t>
            </a:fld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F15EA3E-BF6D-49BD-BF16-18CF94EC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286" y="770913"/>
            <a:ext cx="5395428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12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En Tono Pasivo </a:t>
            </a:r>
            <a:r>
              <a:rPr lang="es-ES" sz="3200" dirty="0">
                <a:latin typeface="HP Simplified Light" panose="020B0404020204020204" pitchFamily="34" charset="0"/>
              </a:rPr>
              <a:t>(</a:t>
            </a:r>
            <a:r>
              <a:rPr lang="es-ES" sz="3200" i="1" dirty="0">
                <a:latin typeface="HP Simplified Light" panose="020B0404020204020204" pitchFamily="34" charset="0"/>
              </a:rPr>
              <a:t>el modo poshumalista</a:t>
            </a:r>
            <a:r>
              <a:rPr lang="es-ES" sz="3200" dirty="0">
                <a:latin typeface="HP Simplified Light" panose="020B0404020204020204" pitchFamily="34" charset="0"/>
              </a:rPr>
              <a:t>)</a:t>
            </a:r>
            <a:endParaRPr lang="es-ES" dirty="0">
              <a:latin typeface="HP Simplified Light" panose="020B04040202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30CEC18E-A384-4EDE-A0EF-050F4453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20</a:t>
            </a:fld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9A4FF85-DCF0-46CC-A007-C49A8E45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76" y="1813420"/>
            <a:ext cx="10803048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8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Número13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 Importancia de los Auges Mineros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943020-D648-4EFE-B995-BF0E8AE9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21</a:t>
            </a:fld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E7C882C-E8CF-4021-959C-6DC85B50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1" y="1603089"/>
            <a:ext cx="11699238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773F6-3B3A-40F5-A435-01745042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3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El Deterioro Institucional Post Noventa</a:t>
            </a:r>
            <a:r>
              <a:rPr lang="es-E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s</a:t>
            </a:r>
            <a:br>
              <a:rPr lang="es-E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</a:br>
            <a:r>
              <a:rPr lang="es-E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La Gobernanza Estatal peruana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7F6C97-F0A4-4089-BD62-07D9A932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5036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14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Las Comparaciones Descubren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3B002-136C-425F-B18C-0EA96D12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23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746656-DC32-4725-8409-D4C8CF0B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93" y="1870075"/>
            <a:ext cx="11040813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15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Corrupción e Ideología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E1DBBA-42BD-42CE-888B-6B2B0D72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24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3AE12D-7923-4B7C-B45C-936677F1C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06" y="1874385"/>
            <a:ext cx="10382388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63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16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Efectividad y Cumplimiento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BB45A5-6559-4D94-8F5B-44D037FB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25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2728D6-F755-42B4-AC4E-514EAE7D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34" y="1807323"/>
            <a:ext cx="1083353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2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>
                <a:latin typeface="HP Simplified Light" panose="020B0404020204020204" pitchFamily="34" charset="0"/>
              </a:rPr>
              <a:t>Figura Número 17</a:t>
            </a:r>
            <a:br>
              <a:rPr lang="es-ES" sz="3200" dirty="0">
                <a:latin typeface="HP Simplified Light" panose="020B0404020204020204" pitchFamily="34" charset="0"/>
              </a:rPr>
            </a:br>
            <a:r>
              <a:rPr lang="es-ES" sz="4900" dirty="0">
                <a:latin typeface="HP Simplified Light" panose="020B0404020204020204" pitchFamily="34" charset="0"/>
              </a:rPr>
              <a:t>Las Diferencias Departamentales: </a:t>
            </a:r>
            <a:r>
              <a:rPr lang="es-ES" sz="1600" dirty="0">
                <a:latin typeface="HP Simplified Light" panose="020B0404020204020204" pitchFamily="34" charset="0"/>
              </a:rPr>
              <a:t>Los Mundos del Virreinato Intactos</a:t>
            </a:r>
            <a:endParaRPr lang="es-ES" sz="4900" dirty="0">
              <a:latin typeface="HP Simplified Light" panose="020B04040202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426687-098D-42BE-8FA7-8A35113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26</a:t>
            </a:fld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3AE9741-F9A8-4A64-B1B2-BAB5ED197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98" y="1605207"/>
            <a:ext cx="6492803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97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HP Simplified Light" panose="020B0404020204020204" pitchFamily="34" charset="0"/>
              </a:rPr>
              <a:t>Figura Número 18</a:t>
            </a:r>
            <a:br>
              <a:rPr lang="es-ES" sz="32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Ineficacia y Tolerancia Ideológica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426687-098D-42BE-8FA7-8A35113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27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5ABEA28-B5CB-41C1-9CA0-7CC45D437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1" y="1926206"/>
            <a:ext cx="11174937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84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HP Simplified Light" panose="020B0404020204020204" pitchFamily="34" charset="0"/>
              </a:rPr>
              <a:t>Figura Número 19</a:t>
            </a:r>
            <a:br>
              <a:rPr lang="es-ES" sz="32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Regulación e Incumplimiento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426687-098D-42BE-8FA7-8A35113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28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FB9230-3947-49C8-BF58-8004C420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1" y="1926206"/>
            <a:ext cx="11174937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97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HP Simplified Light" panose="020B0404020204020204" pitchFamily="34" charset="0"/>
              </a:rPr>
              <a:t>Figura Número 20</a:t>
            </a:r>
            <a:br>
              <a:rPr lang="es-ES" sz="32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Participación &amp; Corrupción Burocrática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426687-098D-42BE-8FA7-8A35113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29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E6A3FB-2FF1-46D6-90FF-F3BED3159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00" y="1965833"/>
            <a:ext cx="10888400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2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FBEB4-3BA1-4BB5-B142-75D1BB5B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HP Simplified Light" panose="020B0404020204020204" pitchFamily="34" charset="0"/>
              </a:rPr>
              <a:t>Introducción a la Materia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E2CB75-15DC-477B-B593-6315A9731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El Origen Político del Canon.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El Longevo Problema Fiscal Nacional.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La Torta Congelada.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La Ampliación del Canon (</a:t>
            </a:r>
            <a:r>
              <a:rPr lang="es-ES" i="1" dirty="0">
                <a:latin typeface="HP Simplified Light" panose="020B0404020204020204" pitchFamily="34" charset="0"/>
              </a:rPr>
              <a:t>como una anti-reforma</a:t>
            </a:r>
            <a:r>
              <a:rPr lang="es-ES" dirty="0">
                <a:latin typeface="HP Simplified Light" panose="020B0404020204020204" pitchFamily="34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El Declive de la Gobernanza estatal peruana.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Las rampantes Corrupción e Ineficacia burocrática post 2011.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latin typeface="HP Simplified Light" panose="020B0404020204020204" pitchFamily="34" charset="0"/>
              </a:rPr>
              <a:t>Fácil de Introducir, difícil de optimizar.</a:t>
            </a:r>
          </a:p>
          <a:p>
            <a:pPr marL="514350" indent="-514350">
              <a:buFont typeface="+mj-lt"/>
              <a:buAutoNum type="arabicPeriod"/>
            </a:pPr>
            <a:endParaRPr lang="es-ES" dirty="0">
              <a:latin typeface="HP Simplified Light" panose="020B0404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dirty="0"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8DB320-9FBB-4254-AABF-4244F382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3179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>
                <a:latin typeface="HP Simplified Light" panose="020B0404020204020204" pitchFamily="34" charset="0"/>
              </a:rPr>
              <a:t>Figura Número 21</a:t>
            </a:r>
            <a:br>
              <a:rPr lang="es-ES" sz="3200" dirty="0">
                <a:latin typeface="HP Simplified Light" panose="020B0404020204020204" pitchFamily="34" charset="0"/>
              </a:rPr>
            </a:br>
            <a:r>
              <a:rPr lang="es-ES" sz="4900" dirty="0">
                <a:latin typeface="HP Simplified Light" panose="020B0404020204020204" pitchFamily="34" charset="0"/>
              </a:rPr>
              <a:t>Las Diferencias Departamentales: </a:t>
            </a:r>
            <a:r>
              <a:rPr lang="es-ES" sz="1600" dirty="0">
                <a:latin typeface="HP Simplified Light" panose="020B0404020204020204" pitchFamily="34" charset="0"/>
              </a:rPr>
              <a:t>Los Mundos del Virreinato Intactos</a:t>
            </a:r>
            <a:endParaRPr lang="es-ES" sz="4900" dirty="0">
              <a:latin typeface="HP Simplified Light" panose="020B04040202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426687-098D-42BE-8FA7-8A35113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30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25E355-0D44-4C88-8064-158C8E183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0" y="2295045"/>
            <a:ext cx="1134563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62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773F6-3B3A-40F5-A435-01745042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3125"/>
            <a:ext cx="10515600" cy="1325563"/>
          </a:xfrm>
          <a:solidFill>
            <a:srgbClr val="002060"/>
          </a:solidFill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Las Cifras del Canon 2013-2023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Hechos Estilizados Recientes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7F6C97-F0A4-4089-BD62-07D9A932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19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1F31-6792-4264-8569-BEACC14A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3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La Escala del Canon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A6A93B-C147-45B2-8826-7D71AD7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734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22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Grosso Modo: Un Quinto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9365BD-C8D3-4DDE-93B9-64F04CBF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33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A74698-657F-4D07-9E8E-49297BF3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998" y="1690688"/>
            <a:ext cx="6316003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0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23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Todo Sube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PE" dirty="0">
                <a:latin typeface="HP Simplified Light" panose="020B0404020204020204" pitchFamily="34" charset="0"/>
              </a:rPr>
              <a:t>Cifras en Millones de US$ dólares corrientes</a:t>
            </a:r>
          </a:p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5D6DB4-42F0-4CEE-B813-505700DE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34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45B8E33-99DC-4575-9850-11E46A41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07" y="1585136"/>
            <a:ext cx="5365993" cy="16052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F6AF43-1398-4F3C-B19B-9AB686D96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56" y="3153725"/>
            <a:ext cx="11260288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37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24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Miles de Millones en una Década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>
                <a:latin typeface="HP Simplified Light" panose="020B0404020204020204" pitchFamily="34" charset="0"/>
              </a:rPr>
              <a:t>Fuentes</a:t>
            </a:r>
            <a:r>
              <a:rPr lang="es-ES" dirty="0">
                <a:latin typeface="HP Simplified Light" panose="020B0404020204020204" pitchFamily="34" charset="0"/>
              </a:rPr>
              <a:t>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447D84-45B9-46BD-A8F5-F0645917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35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89917F-473D-48A2-8FC0-800BBB0E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8" y="1621379"/>
            <a:ext cx="11863844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94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1F31-6792-4264-8569-BEACC14A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3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Los Beneficiarios Directos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600" i="1" dirty="0">
                <a:solidFill>
                  <a:schemeClr val="bg1"/>
                </a:solidFill>
                <a:latin typeface="HP Simplified Light" panose="020B0404020204020204" pitchFamily="34" charset="0"/>
              </a:rPr>
              <a:t>Áreas de Trabajo Futuro I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A6A93B-C147-45B2-8826-7D71AD7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203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25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Auge Relativamente Reciente 2003+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5040820-6C6D-45B3-81B8-6AD5A9E7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37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F9A467-0E76-49B4-A0B3-9CF79BEE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7" y="1795130"/>
            <a:ext cx="10912786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4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latin typeface="HP Simplified Light" panose="020B0404020204020204" pitchFamily="34" charset="0"/>
              </a:rPr>
              <a:t>Figura Número 26</a:t>
            </a:r>
            <a:br>
              <a:rPr lang="es-ES" sz="40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Se Gasta Casi todo lo Asignado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7B8ED464-C43B-41ED-815A-B5F08476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38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F45F41-770A-4727-AE57-93080DD4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5" y="1740261"/>
            <a:ext cx="11504149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7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27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 Concentración Canónica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Cifras en Millones de US$ dólares corrientes</a:t>
            </a:r>
          </a:p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B492B5-4868-49F3-AD3F-303497F2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5" y="1859144"/>
            <a:ext cx="10449450" cy="3139712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30C6447-6219-4863-8D7C-01FD3E38C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74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8DB320-9FBB-4254-AABF-4244F382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</a:t>
            </a:fld>
            <a:endParaRPr lang="es-ES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7BEA1C0-0C6C-4632-8626-12314FCE4F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05600"/>
              </p:ext>
            </p:extLst>
          </p:nvPr>
        </p:nvGraphicFramePr>
        <p:xfrm>
          <a:off x="662609" y="636104"/>
          <a:ext cx="10691191" cy="5526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8778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28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 Concentración Canónica 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PE" dirty="0">
                <a:latin typeface="HP Simplified Light" panose="020B0404020204020204" pitchFamily="34" charset="0"/>
              </a:rPr>
              <a:t>Cifras en Millones de US$ dólares corrientes</a:t>
            </a:r>
          </a:p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AFD1A65-5D4F-4D1D-921F-3F3E8CA9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40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6044FE-6EBE-4173-802C-C513D44C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3" y="1752454"/>
            <a:ext cx="11144454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00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29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 Concentración Canónica III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PE" dirty="0">
                <a:latin typeface="HP Simplified Light" panose="020B0404020204020204" pitchFamily="34" charset="0"/>
              </a:rPr>
              <a:t>Cifras en Millones de US$ dólares corrientes</a:t>
            </a:r>
          </a:p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D61959-7E24-4E50-9448-D47BB6B9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41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EBEBDE-6631-4937-ABD0-2AB0CE48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7" y="1804275"/>
            <a:ext cx="1080914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43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30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 Concentración Consolidada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PE" dirty="0">
                <a:latin typeface="HP Simplified Light" panose="020B0404020204020204" pitchFamily="34" charset="0"/>
              </a:rPr>
              <a:t>Cifras en Millones de US$ dólares corrientes</a:t>
            </a:r>
          </a:p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0FFE06-0B4E-4B6E-A31A-FDA3030A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42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D5A96B-E8FF-47B6-BB04-7B2E1652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8" y="1709779"/>
            <a:ext cx="11443184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4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773F6-3B3A-40F5-A435-01745042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3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Evaluación de los Aportes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Hechos versus Creencias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CEF8E32-8C4E-4334-B7C8-A99530C6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7774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31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Nunca Fueron Los Precios Externos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2F84F0-257D-49FD-9D56-8D13FC2D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44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7B2382-8DCE-4C67-A0F9-B57738AC2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0" y="1870075"/>
            <a:ext cx="11522439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79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1F31-6792-4264-8569-BEACC14A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3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Los Impactos del Canon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600" i="1" dirty="0">
                <a:solidFill>
                  <a:schemeClr val="bg1"/>
                </a:solidFill>
                <a:latin typeface="HP Simplified Light" panose="020B0404020204020204" pitchFamily="34" charset="0"/>
              </a:rPr>
              <a:t>Áreas de Trabajo Futuro II</a:t>
            </a:r>
            <a:endParaRPr lang="es-E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A6A93B-C147-45B2-8826-7D71AD7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1927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32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Correlaciones Extrañas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DAEDBE-B26E-421F-8AFD-5957643B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46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AB3F739-62CD-4BDC-8DC2-F9DB2918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1849999"/>
            <a:ext cx="1018120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9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33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Correlaciones Extrañas 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55ECB2-1CFD-449A-ABC0-A43BCF79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47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FA5A36-4A7C-4091-9AD6-247E33BD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1670151"/>
            <a:ext cx="1133954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34</a:t>
            </a:r>
            <a:br>
              <a:rPr lang="es-ES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Ni siquiera en los Departamentos Receptores 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E0708C-887A-4623-9B87-7AD5DAEC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48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65C8B2-2495-4B02-BD8C-0A6F68C6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2" y="1843902"/>
            <a:ext cx="10790855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15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35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Ni siquiera en los Receptores II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493D37-5255-49CF-BC73-E3AD589B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49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02AC8D-A507-4976-9D5B-AB12B97D7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69" y="1758551"/>
            <a:ext cx="1113226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1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773F6-3B3A-40F5-A435-01745042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3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La Macroeconomía Peruana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Tendencias &amp; Estado Actual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AAF39E-1EBF-42D2-B95F-EED24C19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95198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FBEB4-3BA1-4BB5-B142-75D1BB5B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600" dirty="0">
                <a:latin typeface="HP Simplified Light" panose="020B0404020204020204" pitchFamily="34" charset="0"/>
              </a:rPr>
              <a:t>El Canon Minero en la Ejecución de las Políticas Públicas </a:t>
            </a:r>
            <a:endParaRPr lang="es-ES" sz="3600" dirty="0">
              <a:latin typeface="HP Simplified Light" panose="020B0404020204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E2CB75-15DC-477B-B593-6315A9731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s-ES" i="1" dirty="0">
                <a:latin typeface="HP Simplified Light" panose="020B0404020204020204" pitchFamily="34" charset="0"/>
              </a:rPr>
              <a:t>Política Pública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= </a:t>
            </a:r>
            <a:r>
              <a:rPr lang="es-ES" b="1" dirty="0">
                <a:latin typeface="HP Simplified Light" panose="020B0404020204020204" pitchFamily="34" charset="0"/>
              </a:rPr>
              <a:t>Política Fiscal, sin austeridad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El </a:t>
            </a:r>
            <a:r>
              <a:rPr lang="es-ES" b="1" i="1" dirty="0">
                <a:latin typeface="HP Simplified Light" panose="020B0404020204020204" pitchFamily="34" charset="0"/>
              </a:rPr>
              <a:t>Sueño de la Efectividad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de las Políticas Públicas.</a:t>
            </a:r>
          </a:p>
          <a:p>
            <a:pPr marL="514350" indent="-514350">
              <a:buFont typeface="+mj-lt"/>
              <a:buAutoNum type="alphaLcPeriod"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La Escala de Asignación </a:t>
            </a:r>
            <a:r>
              <a:rPr lang="es-ES" i="1" dirty="0">
                <a:latin typeface="HP Simplified Light" panose="020B0404020204020204" pitchFamily="34" charset="0"/>
              </a:rPr>
              <a:t>es creciente;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 sus resultados, </a:t>
            </a:r>
            <a:r>
              <a:rPr lang="es-ES" i="1" dirty="0">
                <a:latin typeface="HP Simplified Light" panose="020B0404020204020204" pitchFamily="34" charset="0"/>
              </a:rPr>
              <a:t>invisibles.</a:t>
            </a:r>
          </a:p>
          <a:p>
            <a:pPr marL="514350" indent="-514350">
              <a:buFont typeface="+mj-lt"/>
              <a:buAutoNum type="alphaLcPeriod"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Es necesario limitar/transparentar </a:t>
            </a:r>
            <a:r>
              <a:rPr lang="es-ES" b="1" i="1" dirty="0">
                <a:latin typeface="HP Simplified Light" panose="020B0404020204020204" pitchFamily="34" charset="0"/>
              </a:rPr>
              <a:t>el uso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departamentalmente demagógico de los recursos.</a:t>
            </a:r>
          </a:p>
          <a:p>
            <a:pPr marL="514350" indent="-514350">
              <a:buFont typeface="+mj-lt"/>
              <a:buAutoNum type="alphaLcPeriod"/>
            </a:pP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La Herencia del deterioro de las prácticas de Gobernanza. En las zonas pobres, </a:t>
            </a:r>
            <a:r>
              <a:rPr lang="es-ES" i="1" dirty="0">
                <a:latin typeface="HP Simplified Light" panose="020B0404020204020204" pitchFamily="34" charset="0"/>
              </a:rPr>
              <a:t>deterioradas institucionalmente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,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 ésta resultaría profundizada; complicando –</a:t>
            </a:r>
            <a:r>
              <a:rPr lang="es-ES" b="1" i="1" dirty="0">
                <a:latin typeface="HP Simplified Light" panose="020B0404020204020204" pitchFamily="34" charset="0"/>
              </a:rPr>
              <a:t>ceteris paribus</a:t>
            </a:r>
            <a:r>
              <a:rPr lang="es-E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-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el tránsito hacia un uso más racional de los recursos por </a:t>
            </a:r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Canon, Regalías y Derechos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E3F203-49A4-4822-9176-14BCFF4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065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FBEB4-3BA1-4BB5-B142-75D1BB5B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4675868"/>
            <a:ext cx="10515600" cy="1325563"/>
          </a:xfrm>
        </p:spPr>
        <p:txBody>
          <a:bodyPr>
            <a:normAutofit/>
          </a:bodyPr>
          <a:lstStyle/>
          <a:p>
            <a:r>
              <a:rPr lang="es-ES" sz="2000" dirty="0">
                <a:latin typeface="HP Simplified Light" panose="020B0404020204020204" pitchFamily="34" charset="0"/>
              </a:rPr>
              <a:t>CMAC</a:t>
            </a:r>
            <a:br>
              <a:rPr lang="es-ES" sz="4000" dirty="0">
                <a:latin typeface="HP Simplified Light" panose="020B0404020204020204" pitchFamily="34" charset="0"/>
              </a:rPr>
            </a:br>
            <a:r>
              <a:rPr lang="es-ES" sz="4000" dirty="0">
                <a:latin typeface="HP Simplified Light" panose="020B0404020204020204" pitchFamily="34" charset="0"/>
              </a:rPr>
              <a:t>Muchas Gracias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D0959B6-47A3-4CFD-9F0D-DE9ED7CE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412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51F31-6792-4264-8569-BEACC14A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43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  <a:t>Peculiaridades Fiscales 1970-2023</a:t>
            </a:r>
            <a:br>
              <a:rPr lang="es-ES" dirty="0">
                <a:solidFill>
                  <a:schemeClr val="bg1"/>
                </a:solidFill>
                <a:latin typeface="HP Simplified Light" panose="020B0404020204020204" pitchFamily="34" charset="0"/>
              </a:rPr>
            </a:br>
            <a:r>
              <a:rPr lang="es-E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anose="020B0404020204020204" pitchFamily="34" charset="0"/>
              </a:rPr>
              <a:t>El Fondo del Asunto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 Simplified Light" panose="020B0404020204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A6A93B-C147-45B2-8826-7D71AD7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076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HP Simplified Light" panose="020B0404020204020204" pitchFamily="34" charset="0"/>
              </a:rPr>
              <a:t>Figura Número 1</a:t>
            </a:r>
            <a:br>
              <a:rPr lang="es-ES" sz="32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El Tamaño de la Torta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426687-098D-42BE-8FA7-8A351137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7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E3A1B4-107E-4AE9-879F-55CBCB9F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591" y="1690688"/>
            <a:ext cx="611481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2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Las Fuentes del Gasto Estatal Peruano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8F065D-E36B-497F-A352-2614E1A8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8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43222F-1F58-4D99-9AEE-1D3ECEB4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625" y="1560414"/>
            <a:ext cx="6236749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C5E28-0BD5-4760-9D52-E975F6BE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latin typeface="HP Simplified Light" panose="020B0404020204020204" pitchFamily="34" charset="0"/>
              </a:rPr>
              <a:t>Figura Número 3</a:t>
            </a:r>
            <a:br>
              <a:rPr lang="es-ES" sz="3600" dirty="0">
                <a:latin typeface="HP Simplified Light" panose="020B0404020204020204" pitchFamily="34" charset="0"/>
              </a:rPr>
            </a:br>
            <a:r>
              <a:rPr lang="es-ES" dirty="0">
                <a:latin typeface="HP Simplified Light" panose="020B0404020204020204" pitchFamily="34" charset="0"/>
              </a:rPr>
              <a:t>La Línea de los Ingresos del Gobierno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4C56A-277C-4498-9A76-90D7F84FC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74179"/>
            <a:ext cx="10515600" cy="5027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>
                <a:latin typeface="HP Simplified Light" panose="020B0404020204020204" pitchFamily="34" charset="0"/>
              </a:rPr>
              <a:t>Fuentes: www.mef.Gob.pe; www.mem.Gob.pe; www.bcrp.Gob.pe; www.wolrdbank.org; Elaboración propia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20F60F-B7CA-44C6-8C20-DB6A24E2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8A7B-691D-4A6B-9A81-D3BDD68E4F0F}" type="slidenum">
              <a:rPr lang="es-ES" smtClean="0"/>
              <a:t>9</a:t>
            </a:fld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EB8F06B-1882-4D0A-A8AF-C96B6C190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3" y="1782937"/>
            <a:ext cx="11004234" cy="329212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E004B67-6D69-4422-966B-1139BE67D7EC}"/>
              </a:ext>
            </a:extLst>
          </p:cNvPr>
          <p:cNvSpPr/>
          <p:nvPr/>
        </p:nvSpPr>
        <p:spPr>
          <a:xfrm>
            <a:off x="6546575" y="3061252"/>
            <a:ext cx="4807226" cy="367748"/>
          </a:xfrm>
          <a:prstGeom prst="rect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05413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1888</Words>
  <Application>Microsoft Office PowerPoint</Application>
  <PresentationFormat>Panorámica</PresentationFormat>
  <Paragraphs>162</Paragraphs>
  <Slides>51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HP Simplified Light</vt:lpstr>
      <vt:lpstr>Solano Gothic MVB Lt</vt:lpstr>
      <vt:lpstr>Tema de Office</vt:lpstr>
      <vt:lpstr>Evaluación de los Aportes del Canon Minero en la Ejecución de las Políticas Públicas: El Caso peruano 2013-2023 </vt:lpstr>
      <vt:lpstr>Presentación de PowerPoint</vt:lpstr>
      <vt:lpstr>Introducción a la Materia</vt:lpstr>
      <vt:lpstr>Presentación de PowerPoint</vt:lpstr>
      <vt:lpstr>La Macroeconomía Peruana Tendencias &amp; Estado Actual</vt:lpstr>
      <vt:lpstr>Peculiaridades Fiscales 1970-2023 El Fondo del Asunto</vt:lpstr>
      <vt:lpstr>Figura Número 1 El Tamaño de la Torta</vt:lpstr>
      <vt:lpstr>Figura Número 2 Las Fuentes del Gasto Estatal Peruano</vt:lpstr>
      <vt:lpstr>Figura Número 3 La Línea de los Ingresos del Gobierno</vt:lpstr>
      <vt:lpstr>Figura Número 4 Más Gasto, Más Pequeños I</vt:lpstr>
      <vt:lpstr>Figura Número 5 Más Gasto, Más Pequeños II</vt:lpstr>
      <vt:lpstr>Figura Número 6 El Déficit Inflacionario</vt:lpstr>
      <vt:lpstr>Sobre la Actual Coyuntura Nacional Cómo reactivar el Milagro peruano</vt:lpstr>
      <vt:lpstr>Figura Número 7 Las Reformas y las Anti-Reformas</vt:lpstr>
      <vt:lpstr>Figura Número 8 En Busca del Tiempo Perdido</vt:lpstr>
      <vt:lpstr>Figura Número 9 Con Vientos de Cola (por Aprovechar)</vt:lpstr>
      <vt:lpstr>Figura Número 10 El Reto Pendiente</vt:lpstr>
      <vt:lpstr>La Otra Cara de la Moneda Buenos precios externos y Cambio de Rumbo</vt:lpstr>
      <vt:lpstr>Figura Número11 Tiempos de Desahorro</vt:lpstr>
      <vt:lpstr>Figura Número 12 En Tono Pasivo (el modo poshumalista)</vt:lpstr>
      <vt:lpstr>Figura Número13 La Importancia de los Auges Mineros</vt:lpstr>
      <vt:lpstr>El Deterioro Institucional Post Noventas La Gobernanza Estatal peruana</vt:lpstr>
      <vt:lpstr>Figura Número 14 Las Comparaciones Descubren I</vt:lpstr>
      <vt:lpstr>Figura Número 15 Corrupción e Ideología</vt:lpstr>
      <vt:lpstr>Figura Número 16 Efectividad y Cumplimiento</vt:lpstr>
      <vt:lpstr>Figura Número 17 Las Diferencias Departamentales: Los Mundos del Virreinato Intactos</vt:lpstr>
      <vt:lpstr>Figura Número 18 Ineficacia y Tolerancia Ideológica</vt:lpstr>
      <vt:lpstr>Figura Número 19 Regulación e Incumplimiento</vt:lpstr>
      <vt:lpstr>Figura Número 20 Participación &amp; Corrupción Burocrática</vt:lpstr>
      <vt:lpstr>Figura Número 21 Las Diferencias Departamentales: Los Mundos del Virreinato Intactos</vt:lpstr>
      <vt:lpstr>Las Cifras del Canon 2013-2023 Hechos Estilizados Recientes</vt:lpstr>
      <vt:lpstr>La Escala del Canon </vt:lpstr>
      <vt:lpstr>Figura Número 22 Grosso Modo: Un Quinto</vt:lpstr>
      <vt:lpstr>Figura Número 23 Todo Sube</vt:lpstr>
      <vt:lpstr>Figura Número 24 Miles de Millones en una Década</vt:lpstr>
      <vt:lpstr>Los Beneficiarios Directos Áreas de Trabajo Futuro I</vt:lpstr>
      <vt:lpstr>Figura Número 25 Auge Relativamente Reciente 2003+</vt:lpstr>
      <vt:lpstr>Figura Número 26 Se Gasta Casi todo lo Asignado</vt:lpstr>
      <vt:lpstr>Figura Número 27 La Concentración Canónica I</vt:lpstr>
      <vt:lpstr>Figura Número 28 La Concentración Canónica II</vt:lpstr>
      <vt:lpstr>Figura Número 29 La Concentración Canónica III</vt:lpstr>
      <vt:lpstr>Figura Número 30 La Concentración Consolidada</vt:lpstr>
      <vt:lpstr>Evaluación de los Aportes Hechos versus Creencias</vt:lpstr>
      <vt:lpstr>Figura Número 31 Nunca Fueron Los Precios Externos</vt:lpstr>
      <vt:lpstr>Los Impactos del Canon Áreas de Trabajo Futuro II</vt:lpstr>
      <vt:lpstr>Figura Número 32 Correlaciones Extrañas I</vt:lpstr>
      <vt:lpstr>Figura Número 33 Correlaciones Extrañas II</vt:lpstr>
      <vt:lpstr>Figura Número 34 Ni siquiera en los Departamentos Receptores I</vt:lpstr>
      <vt:lpstr>Figura Número 35 Ni siquiera en los Receptores II</vt:lpstr>
      <vt:lpstr>El Canon Minero en la Ejecución de las Políticas Públicas </vt:lpstr>
      <vt:lpstr>CMAC 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del de los Aportes del Canon en la Ejecución de las Políticas Públicas</dc:title>
  <dc:creator>Carlos M. Adrianzen Cabrera</dc:creator>
  <cp:lastModifiedBy>Carlos M. Adrianzen Cabrera</cp:lastModifiedBy>
  <cp:revision>60</cp:revision>
  <dcterms:created xsi:type="dcterms:W3CDTF">2024-08-30T21:48:21Z</dcterms:created>
  <dcterms:modified xsi:type="dcterms:W3CDTF">2024-09-01T19:49:06Z</dcterms:modified>
</cp:coreProperties>
</file>